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405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50563" y="1289299"/>
            <a:ext cx="8015674" cy="3929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702"/>
              </a:lnSpc>
              <a:buNone/>
            </a:pPr>
            <a:r>
              <a:rPr lang="en-US" sz="6162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Progetto di Algoritmi e Metodi di Ottimizzazione Discreta: Vehicle Routing Problem</a:t>
            </a:r>
            <a:endParaRPr lang="en-US" sz="6162" dirty="0"/>
          </a:p>
        </p:txBody>
      </p:sp>
      <p:sp>
        <p:nvSpPr>
          <p:cNvPr id="6" name="Text 3"/>
          <p:cNvSpPr/>
          <p:nvPr/>
        </p:nvSpPr>
        <p:spPr>
          <a:xfrm>
            <a:off x="6280190" y="6012563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58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Questo progetto esplora il problema del Vehicle Routing Problem (VRP), un problema di ottimizzazione combinatoria con diverse applicazioni nel mondo reale.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69489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2"/>
          <p:cNvSpPr/>
          <p:nvPr/>
        </p:nvSpPr>
        <p:spPr>
          <a:xfrm>
            <a:off x="711518" y="558998"/>
            <a:ext cx="7734181" cy="635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02"/>
              </a:lnSpc>
              <a:buNone/>
            </a:pPr>
            <a:r>
              <a:rPr lang="en-US" sz="4002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Conclusioni e Considerazioni Finali</a:t>
            </a:r>
            <a:endParaRPr lang="en-US" sz="4002" dirty="0"/>
          </a:p>
        </p:txBody>
      </p:sp>
      <p:sp>
        <p:nvSpPr>
          <p:cNvPr id="5" name="Text 3"/>
          <p:cNvSpPr/>
          <p:nvPr/>
        </p:nvSpPr>
        <p:spPr>
          <a:xfrm>
            <a:off x="711518" y="1600795"/>
            <a:ext cx="13207365" cy="650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1"/>
              </a:lnSpc>
              <a:buNone/>
            </a:pPr>
            <a:r>
              <a:rPr lang="en-US" sz="160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L'euristica di Sweep ha dimostrato di essere l'algoritmo più efficace per la risoluzione del VRP in questo progetto, offrendo un equilibrio tra qualità della soluzione e tempo di esecuzione.</a:t>
            </a:r>
            <a:endParaRPr lang="en-US" sz="1601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18" y="2479715"/>
            <a:ext cx="6451163" cy="398704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11518" y="6720840"/>
            <a:ext cx="2541151" cy="317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1"/>
              </a:lnSpc>
              <a:buNone/>
            </a:pPr>
            <a:r>
              <a:rPr lang="en-US" sz="200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Analisi</a:t>
            </a:r>
            <a:endParaRPr lang="en-US" sz="2001" dirty="0"/>
          </a:p>
        </p:txBody>
      </p:sp>
      <p:sp>
        <p:nvSpPr>
          <p:cNvPr id="8" name="Text 5"/>
          <p:cNvSpPr/>
          <p:nvPr/>
        </p:nvSpPr>
        <p:spPr>
          <a:xfrm>
            <a:off x="711518" y="7160300"/>
            <a:ext cx="6451163" cy="650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1"/>
              </a:lnSpc>
              <a:buNone/>
            </a:pPr>
            <a:r>
              <a:rPr lang="en-US" sz="160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L'analisi dei dati ha mostrato che l'euristica di Sweep ha fornito soluzioni di alta qualità con un tempo di esecuzione ragionevole.</a:t>
            </a:r>
            <a:endParaRPr lang="en-US" sz="1601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2479715"/>
            <a:ext cx="6451283" cy="398716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67600" y="6720959"/>
            <a:ext cx="2541151" cy="317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1"/>
              </a:lnSpc>
              <a:buNone/>
            </a:pPr>
            <a:r>
              <a:rPr lang="en-US" sz="200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Applicazioni</a:t>
            </a:r>
            <a:endParaRPr lang="en-US" sz="2001" dirty="0"/>
          </a:p>
        </p:txBody>
      </p:sp>
      <p:sp>
        <p:nvSpPr>
          <p:cNvPr id="11" name="Text 7"/>
          <p:cNvSpPr/>
          <p:nvPr/>
        </p:nvSpPr>
        <p:spPr>
          <a:xfrm>
            <a:off x="7467600" y="7160419"/>
            <a:ext cx="6451283" cy="9754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1"/>
              </a:lnSpc>
              <a:buNone/>
            </a:pPr>
            <a:r>
              <a:rPr lang="en-US" sz="160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L'euristica di Sweep può essere applicata a diversi problemi di ottimizzazione, come la pianificazione di percorsi di consegna, la gestione delle flotte e la logistica.</a:t>
            </a:r>
            <a:endParaRPr lang="en-US" sz="160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265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07350" y="3398758"/>
            <a:ext cx="13137237" cy="6316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74"/>
              </a:lnSpc>
              <a:buNone/>
            </a:pPr>
            <a:r>
              <a:rPr lang="en-US" sz="3979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Descrizione del Problema di Vehicle Routing Problem (VRP)</a:t>
            </a:r>
            <a:endParaRPr lang="en-US" sz="3979" dirty="0"/>
          </a:p>
        </p:txBody>
      </p:sp>
      <p:sp>
        <p:nvSpPr>
          <p:cNvPr id="6" name="Text 3"/>
          <p:cNvSpPr/>
          <p:nvPr/>
        </p:nvSpPr>
        <p:spPr>
          <a:xfrm>
            <a:off x="707350" y="4333518"/>
            <a:ext cx="13215699" cy="6467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46"/>
              </a:lnSpc>
              <a:buNone/>
            </a:pPr>
            <a:r>
              <a:rPr lang="en-US" sz="159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Il VRP consiste nel trovare il percorso ottimale per una flotta di veicoli che devono servire un insieme di clienti, minimizzando il costo totale del percorso.</a:t>
            </a:r>
            <a:endParaRPr lang="en-US" sz="1592" dirty="0"/>
          </a:p>
        </p:txBody>
      </p:sp>
      <p:sp>
        <p:nvSpPr>
          <p:cNvPr id="7" name="Shape 4"/>
          <p:cNvSpPr/>
          <p:nvPr/>
        </p:nvSpPr>
        <p:spPr>
          <a:xfrm>
            <a:off x="707350" y="5207556"/>
            <a:ext cx="4270534" cy="2149793"/>
          </a:xfrm>
          <a:prstGeom prst="roundRect">
            <a:avLst>
              <a:gd name="adj" fmla="val 394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8" name="Text 5"/>
          <p:cNvSpPr/>
          <p:nvPr/>
        </p:nvSpPr>
        <p:spPr>
          <a:xfrm>
            <a:off x="917019" y="5417225"/>
            <a:ext cx="2526506" cy="315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7"/>
              </a:lnSpc>
              <a:buNone/>
            </a:pPr>
            <a:r>
              <a:rPr lang="en-US" sz="1989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Vincoli</a:t>
            </a:r>
            <a:endParaRPr lang="en-US" sz="1989" dirty="0"/>
          </a:p>
        </p:txBody>
      </p:sp>
      <p:sp>
        <p:nvSpPr>
          <p:cNvPr id="9" name="Text 6"/>
          <p:cNvSpPr/>
          <p:nvPr/>
        </p:nvSpPr>
        <p:spPr>
          <a:xfrm>
            <a:off x="917019" y="5854184"/>
            <a:ext cx="3851196" cy="9701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46"/>
              </a:lnSpc>
              <a:buNone/>
            </a:pPr>
            <a:r>
              <a:rPr lang="en-US" sz="159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Il VRP include vincoli come la capacità dei veicoli, i tempi di consegna e i vincoli di percorso.</a:t>
            </a:r>
            <a:endParaRPr lang="en-US" sz="1592" dirty="0"/>
          </a:p>
        </p:txBody>
      </p:sp>
      <p:sp>
        <p:nvSpPr>
          <p:cNvPr id="10" name="Shape 7"/>
          <p:cNvSpPr/>
          <p:nvPr/>
        </p:nvSpPr>
        <p:spPr>
          <a:xfrm>
            <a:off x="5179933" y="5207556"/>
            <a:ext cx="4270534" cy="2149793"/>
          </a:xfrm>
          <a:prstGeom prst="roundRect">
            <a:avLst>
              <a:gd name="adj" fmla="val 394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1" name="Text 8"/>
          <p:cNvSpPr/>
          <p:nvPr/>
        </p:nvSpPr>
        <p:spPr>
          <a:xfrm>
            <a:off x="5389602" y="5417225"/>
            <a:ext cx="2526506" cy="315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7"/>
              </a:lnSpc>
              <a:buNone/>
            </a:pPr>
            <a:r>
              <a:rPr lang="en-US" sz="1989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Obiettivo</a:t>
            </a:r>
            <a:endParaRPr lang="en-US" sz="1989" dirty="0"/>
          </a:p>
        </p:txBody>
      </p:sp>
      <p:sp>
        <p:nvSpPr>
          <p:cNvPr id="12" name="Text 9"/>
          <p:cNvSpPr/>
          <p:nvPr/>
        </p:nvSpPr>
        <p:spPr>
          <a:xfrm>
            <a:off x="5389602" y="5854184"/>
            <a:ext cx="3851196" cy="9701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46"/>
              </a:lnSpc>
              <a:buNone/>
            </a:pPr>
            <a:r>
              <a:rPr lang="en-US" sz="159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L'obiettivo è trovare una soluzione che soddisfi tutti i vincoli e minimizzi il costo totale del percorso.</a:t>
            </a:r>
            <a:endParaRPr lang="en-US" sz="1592" dirty="0"/>
          </a:p>
        </p:txBody>
      </p:sp>
      <p:sp>
        <p:nvSpPr>
          <p:cNvPr id="13" name="Shape 10"/>
          <p:cNvSpPr/>
          <p:nvPr/>
        </p:nvSpPr>
        <p:spPr>
          <a:xfrm>
            <a:off x="9652516" y="5207556"/>
            <a:ext cx="4270534" cy="2149793"/>
          </a:xfrm>
          <a:prstGeom prst="roundRect">
            <a:avLst>
              <a:gd name="adj" fmla="val 394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4" name="Text 11"/>
          <p:cNvSpPr/>
          <p:nvPr/>
        </p:nvSpPr>
        <p:spPr>
          <a:xfrm>
            <a:off x="9862185" y="5417225"/>
            <a:ext cx="2526506" cy="315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7"/>
              </a:lnSpc>
              <a:buNone/>
            </a:pPr>
            <a:r>
              <a:rPr lang="en-US" sz="1989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Applicazioni</a:t>
            </a:r>
            <a:endParaRPr lang="en-US" sz="1989" dirty="0"/>
          </a:p>
        </p:txBody>
      </p:sp>
      <p:sp>
        <p:nvSpPr>
          <p:cNvPr id="15" name="Text 12"/>
          <p:cNvSpPr/>
          <p:nvPr/>
        </p:nvSpPr>
        <p:spPr>
          <a:xfrm>
            <a:off x="9862185" y="5854184"/>
            <a:ext cx="3851196" cy="12934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46"/>
              </a:lnSpc>
              <a:buNone/>
            </a:pPr>
            <a:r>
              <a:rPr lang="en-US" sz="159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Il VRP ha applicazioni in diversi settori, come la logistica, la distribuzione, la pianificazione di percorsi e la gestione delle risorse.</a:t>
            </a:r>
            <a:endParaRPr lang="en-US" sz="159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2223" y="797719"/>
            <a:ext cx="7859554" cy="11468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15"/>
              </a:lnSpc>
              <a:buNone/>
            </a:pPr>
            <a:r>
              <a:rPr lang="en-US" sz="3612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Presentazione dell'Euristica di Clarke e Wright</a:t>
            </a:r>
            <a:endParaRPr lang="en-US" sz="3612" dirty="0"/>
          </a:p>
        </p:txBody>
      </p:sp>
      <p:sp>
        <p:nvSpPr>
          <p:cNvPr id="6" name="Text 3"/>
          <p:cNvSpPr/>
          <p:nvPr/>
        </p:nvSpPr>
        <p:spPr>
          <a:xfrm>
            <a:off x="642223" y="2219682"/>
            <a:ext cx="7859554" cy="586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2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L'euristica di Clarke e Wright è un algoritmo greedy che cerca di migliorare una soluzione iniziale combinando coppie di rotte per ridurre il costo totale.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905947" y="3012996"/>
            <a:ext cx="22860" cy="4418886"/>
          </a:xfrm>
          <a:prstGeom prst="roundRect">
            <a:avLst>
              <a:gd name="adj" fmla="val 337141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8" name="Shape 5"/>
          <p:cNvSpPr/>
          <p:nvPr/>
        </p:nvSpPr>
        <p:spPr>
          <a:xfrm>
            <a:off x="1123771" y="3414236"/>
            <a:ext cx="642223" cy="22860"/>
          </a:xfrm>
          <a:prstGeom prst="roundRect">
            <a:avLst>
              <a:gd name="adj" fmla="val 337141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9" name="Shape 6"/>
          <p:cNvSpPr/>
          <p:nvPr/>
        </p:nvSpPr>
        <p:spPr>
          <a:xfrm>
            <a:off x="710982" y="3219331"/>
            <a:ext cx="412790" cy="412790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0" name="Text 7"/>
          <p:cNvSpPr/>
          <p:nvPr/>
        </p:nvSpPr>
        <p:spPr>
          <a:xfrm>
            <a:off x="875526" y="3288030"/>
            <a:ext cx="83701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67"/>
              </a:lnSpc>
              <a:buNone/>
            </a:pPr>
            <a:r>
              <a:rPr lang="en-US" sz="216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167" dirty="0"/>
          </a:p>
        </p:txBody>
      </p:sp>
      <p:sp>
        <p:nvSpPr>
          <p:cNvPr id="11" name="Text 8"/>
          <p:cNvSpPr/>
          <p:nvPr/>
        </p:nvSpPr>
        <p:spPr>
          <a:xfrm>
            <a:off x="1926550" y="3196471"/>
            <a:ext cx="2293739" cy="286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8"/>
              </a:lnSpc>
              <a:buNone/>
            </a:pPr>
            <a:r>
              <a:rPr lang="en-US" sz="1806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Fase 1: Inizializzazione</a:t>
            </a:r>
            <a:endParaRPr lang="en-US" sz="1806" dirty="0"/>
          </a:p>
        </p:txBody>
      </p:sp>
      <p:sp>
        <p:nvSpPr>
          <p:cNvPr id="12" name="Text 9"/>
          <p:cNvSpPr/>
          <p:nvPr/>
        </p:nvSpPr>
        <p:spPr>
          <a:xfrm>
            <a:off x="1926550" y="3593187"/>
            <a:ext cx="6575227" cy="586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12"/>
              </a:lnSpc>
              <a:buNone/>
            </a:pPr>
            <a:r>
              <a:rPr lang="en-US" sz="160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 inizia con una soluzione iniziale, in cui ogni cliente è servito da un veicolo separato.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23771" y="4948357"/>
            <a:ext cx="642223" cy="22860"/>
          </a:xfrm>
          <a:prstGeom prst="roundRect">
            <a:avLst>
              <a:gd name="adj" fmla="val 337141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4" name="Shape 11"/>
          <p:cNvSpPr/>
          <p:nvPr/>
        </p:nvSpPr>
        <p:spPr>
          <a:xfrm>
            <a:off x="710982" y="4753451"/>
            <a:ext cx="412790" cy="412790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5" name="Text 12"/>
          <p:cNvSpPr/>
          <p:nvPr/>
        </p:nvSpPr>
        <p:spPr>
          <a:xfrm>
            <a:off x="847665" y="4822150"/>
            <a:ext cx="139303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67"/>
              </a:lnSpc>
              <a:buNone/>
            </a:pPr>
            <a:r>
              <a:rPr lang="en-US" sz="216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167" dirty="0"/>
          </a:p>
        </p:txBody>
      </p:sp>
      <p:sp>
        <p:nvSpPr>
          <p:cNvPr id="16" name="Text 13"/>
          <p:cNvSpPr/>
          <p:nvPr/>
        </p:nvSpPr>
        <p:spPr>
          <a:xfrm>
            <a:off x="1926550" y="4730591"/>
            <a:ext cx="2769275" cy="286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8"/>
              </a:lnSpc>
              <a:buNone/>
            </a:pPr>
            <a:r>
              <a:rPr lang="en-US" sz="1806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Fase 2: Calcolo dei Risparmi</a:t>
            </a:r>
            <a:endParaRPr lang="en-US" sz="1806" dirty="0"/>
          </a:p>
        </p:txBody>
      </p:sp>
      <p:sp>
        <p:nvSpPr>
          <p:cNvPr id="17" name="Text 14"/>
          <p:cNvSpPr/>
          <p:nvPr/>
        </p:nvSpPr>
        <p:spPr>
          <a:xfrm>
            <a:off x="1926550" y="5127308"/>
            <a:ext cx="6575227" cy="586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12"/>
              </a:lnSpc>
              <a:buNone/>
            </a:pPr>
            <a:r>
              <a:rPr lang="en-US" sz="160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 ogni coppia di clienti, si calcola il risparmio che si otterrebbe combinando le loro rotte.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123771" y="6482477"/>
            <a:ext cx="642223" cy="22860"/>
          </a:xfrm>
          <a:prstGeom prst="roundRect">
            <a:avLst>
              <a:gd name="adj" fmla="val 337141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9" name="Shape 16"/>
          <p:cNvSpPr/>
          <p:nvPr/>
        </p:nvSpPr>
        <p:spPr>
          <a:xfrm>
            <a:off x="710982" y="6287572"/>
            <a:ext cx="412790" cy="412790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0" name="Text 17"/>
          <p:cNvSpPr/>
          <p:nvPr/>
        </p:nvSpPr>
        <p:spPr>
          <a:xfrm>
            <a:off x="846594" y="6356271"/>
            <a:ext cx="141446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67"/>
              </a:lnSpc>
              <a:buNone/>
            </a:pPr>
            <a:r>
              <a:rPr lang="en-US" sz="216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167" dirty="0"/>
          </a:p>
        </p:txBody>
      </p:sp>
      <p:sp>
        <p:nvSpPr>
          <p:cNvPr id="21" name="Text 18"/>
          <p:cNvSpPr/>
          <p:nvPr/>
        </p:nvSpPr>
        <p:spPr>
          <a:xfrm>
            <a:off x="1926550" y="6264712"/>
            <a:ext cx="2293739" cy="286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8"/>
              </a:lnSpc>
              <a:buNone/>
            </a:pPr>
            <a:r>
              <a:rPr lang="en-US" sz="1806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Fase 3: Ottimizzazione</a:t>
            </a:r>
            <a:endParaRPr lang="en-US" sz="1806" dirty="0"/>
          </a:p>
        </p:txBody>
      </p:sp>
      <p:sp>
        <p:nvSpPr>
          <p:cNvPr id="22" name="Text 19"/>
          <p:cNvSpPr/>
          <p:nvPr/>
        </p:nvSpPr>
        <p:spPr>
          <a:xfrm>
            <a:off x="1926550" y="6661428"/>
            <a:ext cx="6575227" cy="586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12"/>
              </a:lnSpc>
              <a:buNone/>
            </a:pPr>
            <a:r>
              <a:rPr lang="en-US" sz="160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 selezionano le coppie di clienti con i maggiori risparmi e si combinano le loro rotte, fino a quando non si ottiene una soluzione migliore.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11151" y="22302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45066" y="771168"/>
            <a:ext cx="7626667" cy="13549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34"/>
              </a:lnSpc>
              <a:buNone/>
            </a:pPr>
            <a:r>
              <a:rPr lang="en-US" sz="4268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Presentazione dell'Euristica di Sweep (con 2-Opt e 3-Opt)</a:t>
            </a:r>
            <a:endParaRPr lang="en-US" sz="4268" dirty="0"/>
          </a:p>
        </p:txBody>
      </p:sp>
      <p:sp>
        <p:nvSpPr>
          <p:cNvPr id="6" name="Text 3"/>
          <p:cNvSpPr/>
          <p:nvPr/>
        </p:nvSpPr>
        <p:spPr>
          <a:xfrm>
            <a:off x="6245066" y="2451259"/>
            <a:ext cx="7626667" cy="1040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L'euristica di Sweep è un algoritmo che utilizza una procedura iterativa per cercare di migliorare una soluzione iniziale, utilizzando i metodi 2-Opt e 3-Opt.</a:t>
            </a:r>
            <a:endParaRPr lang="en-US" sz="1707" dirty="0"/>
          </a:p>
        </p:txBody>
      </p:sp>
      <p:sp>
        <p:nvSpPr>
          <p:cNvPr id="7" name="Shape 4"/>
          <p:cNvSpPr/>
          <p:nvPr/>
        </p:nvSpPr>
        <p:spPr>
          <a:xfrm>
            <a:off x="6245066" y="3979426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8" name="Text 5"/>
          <p:cNvSpPr/>
          <p:nvPr/>
        </p:nvSpPr>
        <p:spPr>
          <a:xfrm>
            <a:off x="6439495" y="4060627"/>
            <a:ext cx="98822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1"/>
              </a:lnSpc>
              <a:buNone/>
            </a:pPr>
            <a:r>
              <a:rPr lang="en-US" sz="256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561" dirty="0"/>
          </a:p>
        </p:txBody>
      </p:sp>
      <p:sp>
        <p:nvSpPr>
          <p:cNvPr id="9" name="Text 6"/>
          <p:cNvSpPr/>
          <p:nvPr/>
        </p:nvSpPr>
        <p:spPr>
          <a:xfrm>
            <a:off x="6949440" y="3979426"/>
            <a:ext cx="2709863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2-Opt</a:t>
            </a:r>
            <a:endParaRPr lang="en-US" sz="2134" dirty="0"/>
          </a:p>
        </p:txBody>
      </p:sp>
      <p:sp>
        <p:nvSpPr>
          <p:cNvPr id="10" name="Text 7"/>
          <p:cNvSpPr/>
          <p:nvPr/>
        </p:nvSpPr>
        <p:spPr>
          <a:xfrm>
            <a:off x="6949440" y="4448175"/>
            <a:ext cx="3000613" cy="13873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Questa procedura scambia due archi di una rotta per cercare di ridurre il costo totale.</a:t>
            </a:r>
            <a:endParaRPr lang="en-US" sz="1707" dirty="0"/>
          </a:p>
        </p:txBody>
      </p:sp>
      <p:sp>
        <p:nvSpPr>
          <p:cNvPr id="11" name="Shape 8"/>
          <p:cNvSpPr/>
          <p:nvPr/>
        </p:nvSpPr>
        <p:spPr>
          <a:xfrm>
            <a:off x="10166747" y="3979426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2" name="Text 9"/>
          <p:cNvSpPr/>
          <p:nvPr/>
        </p:nvSpPr>
        <p:spPr>
          <a:xfrm>
            <a:off x="10328315" y="4060627"/>
            <a:ext cx="164544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1"/>
              </a:lnSpc>
              <a:buNone/>
            </a:pPr>
            <a:r>
              <a:rPr lang="en-US" sz="256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561" dirty="0"/>
          </a:p>
        </p:txBody>
      </p:sp>
      <p:sp>
        <p:nvSpPr>
          <p:cNvPr id="13" name="Text 10"/>
          <p:cNvSpPr/>
          <p:nvPr/>
        </p:nvSpPr>
        <p:spPr>
          <a:xfrm>
            <a:off x="10871121" y="3979426"/>
            <a:ext cx="2709863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3-Opt</a:t>
            </a:r>
            <a:endParaRPr lang="en-US" sz="2134" dirty="0"/>
          </a:p>
        </p:txBody>
      </p:sp>
      <p:sp>
        <p:nvSpPr>
          <p:cNvPr id="14" name="Text 11"/>
          <p:cNvSpPr/>
          <p:nvPr/>
        </p:nvSpPr>
        <p:spPr>
          <a:xfrm>
            <a:off x="10871121" y="4448175"/>
            <a:ext cx="3000613" cy="13873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Questa procedura considera tre archi e cerca di migliorare la rotta spostando o sostituendo questi archi.</a:t>
            </a:r>
            <a:endParaRPr lang="en-US" sz="1707" dirty="0"/>
          </a:p>
        </p:txBody>
      </p:sp>
      <p:sp>
        <p:nvSpPr>
          <p:cNvPr id="15" name="Shape 12"/>
          <p:cNvSpPr/>
          <p:nvPr/>
        </p:nvSpPr>
        <p:spPr>
          <a:xfrm>
            <a:off x="6245066" y="6296025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6" name="Text 13"/>
          <p:cNvSpPr/>
          <p:nvPr/>
        </p:nvSpPr>
        <p:spPr>
          <a:xfrm>
            <a:off x="6405324" y="6377226"/>
            <a:ext cx="167164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1"/>
              </a:lnSpc>
              <a:buNone/>
            </a:pPr>
            <a:r>
              <a:rPr lang="en-US" sz="256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561" dirty="0"/>
          </a:p>
        </p:txBody>
      </p:sp>
      <p:sp>
        <p:nvSpPr>
          <p:cNvPr id="17" name="Text 14"/>
          <p:cNvSpPr/>
          <p:nvPr/>
        </p:nvSpPr>
        <p:spPr>
          <a:xfrm>
            <a:off x="6949440" y="6296025"/>
            <a:ext cx="2709863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Sweep</a:t>
            </a:r>
            <a:endParaRPr lang="en-US" sz="2134" dirty="0"/>
          </a:p>
        </p:txBody>
      </p:sp>
      <p:sp>
        <p:nvSpPr>
          <p:cNvPr id="18" name="Text 15"/>
          <p:cNvSpPr/>
          <p:nvPr/>
        </p:nvSpPr>
        <p:spPr>
          <a:xfrm>
            <a:off x="6949440" y="6764774"/>
            <a:ext cx="6922294" cy="693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L'algoritmo di Sweep ordina i clienti in base alla loro posizione e li aggiunge alla rotta in ordine sequenziale.</a:t>
            </a:r>
            <a:endParaRPr lang="en-US" sz="170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 u="sng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184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75244" y="2592943"/>
            <a:ext cx="7137678" cy="504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74"/>
              </a:lnSpc>
              <a:buNone/>
            </a:pPr>
            <a:r>
              <a:rPr lang="en-US" sz="32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Presentazione dell'Algoritmo Randomico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475244" y="3339703"/>
            <a:ext cx="10678239" cy="258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34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L'algoritmo randomico genera una soluzione iniziale casuale e la migliora in modo iterativo, utilizzando una serie di mosse casuali.</a:t>
            </a:r>
            <a:endParaRPr lang="en-US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244" y="3779520"/>
            <a:ext cx="807363" cy="12918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524780" y="3940969"/>
            <a:ext cx="2018467" cy="2521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87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Inizializzazione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2524780" y="4289941"/>
            <a:ext cx="9628703" cy="258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4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 genera una soluzione iniziale casuale, in cui i clienti sono assegnati a veicoli casuali.</a:t>
            </a:r>
            <a:endParaRPr lang="en-US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44" y="5071348"/>
            <a:ext cx="807363" cy="12918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524780" y="5232797"/>
            <a:ext cx="2062758" cy="2521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87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Miglioramento Iterativo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2524781" y="5581769"/>
            <a:ext cx="11782234" cy="587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4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 effettuano una serie di mosse casuali, come lo scambio di clienti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veicoli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o il cambiamento dell'ordine di visita dei clienti.</a:t>
            </a:r>
            <a:endParaRPr lang="en-US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244" y="6363176"/>
            <a:ext cx="807363" cy="129182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524780" y="6524625"/>
            <a:ext cx="2018467" cy="2521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87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Valutazione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2524780" y="6873597"/>
            <a:ext cx="9628703" cy="258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4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 valuta il costo della soluzione ottenuta e si decide se accettarla o rifiutarla, basandosi su un criterio di probabilità.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1437203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Descrizione delle Istanze Rilevate (circa 300)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793790" y="3194923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Sono state rilevate circa 300 istanze di VRP, che rappresentano diverse situazioni reali di consegna, con diversi vincoli e dimensioni.</a:t>
            </a:r>
            <a:endParaRPr lang="en-US" sz="1786" dirty="0"/>
          </a:p>
        </p:txBody>
      </p:sp>
      <p:sp>
        <p:nvSpPr>
          <p:cNvPr id="7" name="Shape 4"/>
          <p:cNvSpPr/>
          <p:nvPr/>
        </p:nvSpPr>
        <p:spPr>
          <a:xfrm>
            <a:off x="793790" y="4175879"/>
            <a:ext cx="75564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8" name="Shape 5"/>
          <p:cNvSpPr/>
          <p:nvPr/>
        </p:nvSpPr>
        <p:spPr>
          <a:xfrm>
            <a:off x="801410" y="418349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9" name="Text 6"/>
          <p:cNvSpPr/>
          <p:nvPr/>
        </p:nvSpPr>
        <p:spPr>
          <a:xfrm>
            <a:off x="1028224" y="4327208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Numero di Istanze</a:t>
            </a:r>
            <a:endParaRPr lang="en-US" sz="1786" dirty="0"/>
          </a:p>
        </p:txBody>
      </p:sp>
      <p:sp>
        <p:nvSpPr>
          <p:cNvPr id="10" name="Text 7"/>
          <p:cNvSpPr/>
          <p:nvPr/>
        </p:nvSpPr>
        <p:spPr>
          <a:xfrm>
            <a:off x="4802624" y="4327208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300</a:t>
            </a:r>
            <a:endParaRPr lang="en-US" sz="1786" dirty="0"/>
          </a:p>
        </p:txBody>
      </p:sp>
      <p:sp>
        <p:nvSpPr>
          <p:cNvPr id="11" name="Shape 8"/>
          <p:cNvSpPr/>
          <p:nvPr/>
        </p:nvSpPr>
        <p:spPr>
          <a:xfrm>
            <a:off x="801410" y="4833818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Text 9"/>
          <p:cNvSpPr/>
          <p:nvPr/>
        </p:nvSpPr>
        <p:spPr>
          <a:xfrm>
            <a:off x="1028224" y="4977527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Numero di Clienti</a:t>
            </a:r>
            <a:endParaRPr lang="en-US" sz="1786" dirty="0"/>
          </a:p>
        </p:txBody>
      </p:sp>
      <p:sp>
        <p:nvSpPr>
          <p:cNvPr id="13" name="Text 10"/>
          <p:cNvSpPr/>
          <p:nvPr/>
        </p:nvSpPr>
        <p:spPr>
          <a:xfrm>
            <a:off x="4802624" y="4977527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Variabile</a:t>
            </a:r>
            <a:endParaRPr lang="en-US" sz="1786" dirty="0"/>
          </a:p>
        </p:txBody>
      </p:sp>
      <p:sp>
        <p:nvSpPr>
          <p:cNvPr id="14" name="Shape 11"/>
          <p:cNvSpPr/>
          <p:nvPr/>
        </p:nvSpPr>
        <p:spPr>
          <a:xfrm>
            <a:off x="801410" y="548413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Text 12"/>
          <p:cNvSpPr/>
          <p:nvPr/>
        </p:nvSpPr>
        <p:spPr>
          <a:xfrm>
            <a:off x="1028224" y="5627846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Numero di Veicoli</a:t>
            </a:r>
            <a:endParaRPr lang="en-US" sz="1786" dirty="0"/>
          </a:p>
        </p:txBody>
      </p:sp>
      <p:sp>
        <p:nvSpPr>
          <p:cNvPr id="16" name="Text 13"/>
          <p:cNvSpPr/>
          <p:nvPr/>
        </p:nvSpPr>
        <p:spPr>
          <a:xfrm>
            <a:off x="4802624" y="5627846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Variabile</a:t>
            </a:r>
            <a:endParaRPr lang="en-US" sz="1786" dirty="0"/>
          </a:p>
        </p:txBody>
      </p:sp>
      <p:sp>
        <p:nvSpPr>
          <p:cNvPr id="17" name="Shape 14"/>
          <p:cNvSpPr/>
          <p:nvPr/>
        </p:nvSpPr>
        <p:spPr>
          <a:xfrm>
            <a:off x="801410" y="6134457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8" name="Text 15"/>
          <p:cNvSpPr/>
          <p:nvPr/>
        </p:nvSpPr>
        <p:spPr>
          <a:xfrm>
            <a:off x="1028224" y="6278166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Capacità dei Veicoli</a:t>
            </a:r>
            <a:endParaRPr lang="en-US" sz="1786" dirty="0"/>
          </a:p>
        </p:txBody>
      </p:sp>
      <p:sp>
        <p:nvSpPr>
          <p:cNvPr id="19" name="Text 16"/>
          <p:cNvSpPr/>
          <p:nvPr/>
        </p:nvSpPr>
        <p:spPr>
          <a:xfrm>
            <a:off x="4802624" y="6278166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Variabile</a:t>
            </a:r>
            <a:endParaRPr lang="en-US" sz="178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2"/>
          <p:cNvSpPr/>
          <p:nvPr/>
        </p:nvSpPr>
        <p:spPr>
          <a:xfrm>
            <a:off x="793790" y="1992749"/>
            <a:ext cx="11856601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Valutazione delle Soluzioni Ottime delle Istanze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155156"/>
            <a:ext cx="130428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 ogni istanza, è stata calcolata la soluzione ottima, utilizzando un algoritmo di programmazione lineare intera.</a:t>
            </a:r>
            <a:endParaRPr lang="en-US" sz="1786" dirty="0"/>
          </a:p>
        </p:txBody>
      </p:sp>
      <p:sp>
        <p:nvSpPr>
          <p:cNvPr id="6" name="Text 4"/>
          <p:cNvSpPr/>
          <p:nvPr/>
        </p:nvSpPr>
        <p:spPr>
          <a:xfrm>
            <a:off x="793790" y="400002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Metodi di Soluzione</a:t>
            </a:r>
            <a:endParaRPr lang="en-US" sz="2233" dirty="0"/>
          </a:p>
        </p:txBody>
      </p:sp>
      <p:sp>
        <p:nvSpPr>
          <p:cNvPr id="7" name="Text 5"/>
          <p:cNvSpPr/>
          <p:nvPr/>
        </p:nvSpPr>
        <p:spPr>
          <a:xfrm>
            <a:off x="793790" y="458116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Sono stati utilizzati algoritmi di branch and bound, branch and cut, e algoritmi di programmazione lineare intera.</a:t>
            </a:r>
            <a:endParaRPr lang="en-US" sz="1786" dirty="0"/>
          </a:p>
        </p:txBody>
      </p:sp>
      <p:sp>
        <p:nvSpPr>
          <p:cNvPr id="8" name="Text 6"/>
          <p:cNvSpPr/>
          <p:nvPr/>
        </p:nvSpPr>
        <p:spPr>
          <a:xfrm>
            <a:off x="5332928" y="400002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Tempo di Esecuzione</a:t>
            </a:r>
            <a:endParaRPr lang="en-US" sz="2233" dirty="0"/>
          </a:p>
        </p:txBody>
      </p:sp>
      <p:sp>
        <p:nvSpPr>
          <p:cNvPr id="9" name="Text 7"/>
          <p:cNvSpPr/>
          <p:nvPr/>
        </p:nvSpPr>
        <p:spPr>
          <a:xfrm>
            <a:off x="5332928" y="458116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Il tempo di esecuzione per trovare la soluzione ottima variava a seconda della complessità dell'istanza.</a:t>
            </a:r>
            <a:endParaRPr lang="en-US" sz="1786" dirty="0"/>
          </a:p>
        </p:txBody>
      </p:sp>
      <p:sp>
        <p:nvSpPr>
          <p:cNvPr id="10" name="Text 8"/>
          <p:cNvSpPr/>
          <p:nvPr/>
        </p:nvSpPr>
        <p:spPr>
          <a:xfrm>
            <a:off x="9872067" y="400002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Costo Ottimo</a:t>
            </a:r>
            <a:endParaRPr lang="en-US" sz="2233" dirty="0"/>
          </a:p>
        </p:txBody>
      </p:sp>
      <p:sp>
        <p:nvSpPr>
          <p:cNvPr id="11" name="Text 9"/>
          <p:cNvSpPr/>
          <p:nvPr/>
        </p:nvSpPr>
        <p:spPr>
          <a:xfrm>
            <a:off x="9872067" y="458116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 ogni istanza, è stato determinato il costo minimo per la consegna di tutti i clienti.</a:t>
            </a:r>
            <a:endParaRPr lang="en-US" sz="178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69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0327" y="3575804"/>
            <a:ext cx="12573119" cy="6342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94"/>
              </a:lnSpc>
              <a:buNone/>
            </a:pPr>
            <a:r>
              <a:rPr lang="en-US" sz="3995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Analisi dei Costi Ottenuti con le Soluzioni degli Algoritmi</a:t>
            </a:r>
            <a:endParaRPr lang="en-US" sz="3995" dirty="0"/>
          </a:p>
        </p:txBody>
      </p:sp>
      <p:sp>
        <p:nvSpPr>
          <p:cNvPr id="6" name="Text 3"/>
          <p:cNvSpPr/>
          <p:nvPr/>
        </p:nvSpPr>
        <p:spPr>
          <a:xfrm>
            <a:off x="710327" y="4514374"/>
            <a:ext cx="13209746" cy="324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7"/>
              </a:lnSpc>
              <a:buNone/>
            </a:pPr>
            <a:r>
              <a:rPr lang="en-US" sz="159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 costi ottenuti con le soluzioni degli algoritmi sono stati confrontati con i costi delle soluzioni ottime.</a:t>
            </a:r>
            <a:endParaRPr lang="en-US" sz="1598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27" y="5067419"/>
            <a:ext cx="507325" cy="5073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0327" y="5777627"/>
            <a:ext cx="2975134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7"/>
              </a:lnSpc>
              <a:buNone/>
            </a:pPr>
            <a:r>
              <a:rPr lang="en-US" sz="1998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Euristica di Clarke e Wright</a:t>
            </a:r>
            <a:endParaRPr lang="en-US" sz="1998" dirty="0"/>
          </a:p>
        </p:txBody>
      </p:sp>
      <p:sp>
        <p:nvSpPr>
          <p:cNvPr id="9" name="Text 5"/>
          <p:cNvSpPr/>
          <p:nvPr/>
        </p:nvSpPr>
        <p:spPr>
          <a:xfrm>
            <a:off x="710327" y="6216372"/>
            <a:ext cx="4200287" cy="9744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7"/>
              </a:lnSpc>
              <a:buNone/>
            </a:pPr>
            <a:r>
              <a:rPr lang="en-US" sz="159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L'euristica di Clarke e Wright ha fornito soluzioni con un costo relativamente basso, ma non sempre ottime.</a:t>
            </a:r>
            <a:endParaRPr lang="en-US" sz="1598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938" y="5067419"/>
            <a:ext cx="507325" cy="50732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14938" y="5777627"/>
            <a:ext cx="2536984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7"/>
              </a:lnSpc>
              <a:buNone/>
            </a:pPr>
            <a:r>
              <a:rPr lang="en-US" sz="1998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Euristica di Sweep</a:t>
            </a:r>
            <a:endParaRPr lang="en-US" sz="1998" dirty="0"/>
          </a:p>
        </p:txBody>
      </p:sp>
      <p:sp>
        <p:nvSpPr>
          <p:cNvPr id="12" name="Text 7"/>
          <p:cNvSpPr/>
          <p:nvPr/>
        </p:nvSpPr>
        <p:spPr>
          <a:xfrm>
            <a:off x="5214938" y="6216372"/>
            <a:ext cx="4200406" cy="9744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7"/>
              </a:lnSpc>
              <a:buNone/>
            </a:pPr>
            <a:r>
              <a:rPr lang="en-US" sz="159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L'euristica di Sweep ha fornito soluzioni con un costo generalmente inferiore rispetto all'euristica di Clarke e Wright.</a:t>
            </a:r>
            <a:endParaRPr lang="en-US" sz="1598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9667" y="5067419"/>
            <a:ext cx="507325" cy="50732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719667" y="5777627"/>
            <a:ext cx="2536984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7"/>
              </a:lnSpc>
              <a:buNone/>
            </a:pPr>
            <a:r>
              <a:rPr lang="en-US" sz="1998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Algoritmo Randomico</a:t>
            </a:r>
            <a:endParaRPr lang="en-US" sz="1998" dirty="0"/>
          </a:p>
        </p:txBody>
      </p:sp>
      <p:sp>
        <p:nvSpPr>
          <p:cNvPr id="15" name="Text 9"/>
          <p:cNvSpPr/>
          <p:nvPr/>
        </p:nvSpPr>
        <p:spPr>
          <a:xfrm>
            <a:off x="9719667" y="6216372"/>
            <a:ext cx="4200406" cy="9744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7"/>
              </a:lnSpc>
              <a:buNone/>
            </a:pPr>
            <a:r>
              <a:rPr lang="en-US" sz="159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L'algoritmo randomico ha fornito soluzioni con un costo variabile, a volte vicino al costo ottimo, a volte più alto.</a:t>
            </a:r>
            <a:endParaRPr lang="en-US" sz="159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7234" y="904994"/>
            <a:ext cx="7689533" cy="12984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13"/>
              </a:lnSpc>
              <a:buNone/>
            </a:pPr>
            <a:r>
              <a:rPr lang="en-US" sz="409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Confronto delle Tempistiche degli Algoritmi</a:t>
            </a:r>
            <a:endParaRPr lang="en-US" sz="4090" dirty="0"/>
          </a:p>
        </p:txBody>
      </p:sp>
      <p:sp>
        <p:nvSpPr>
          <p:cNvPr id="6" name="Text 3"/>
          <p:cNvSpPr/>
          <p:nvPr/>
        </p:nvSpPr>
        <p:spPr>
          <a:xfrm>
            <a:off x="727234" y="2515076"/>
            <a:ext cx="7689533" cy="6648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8"/>
              </a:lnSpc>
              <a:buNone/>
            </a:pPr>
            <a:r>
              <a:rPr lang="en-US" sz="163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 tempistiche di esecuzione degli algoritmi sono state analizzate per valutare la loro efficienza computazionale.</a:t>
            </a:r>
            <a:endParaRPr lang="en-US" sz="1636" dirty="0"/>
          </a:p>
        </p:txBody>
      </p:sp>
      <p:sp>
        <p:nvSpPr>
          <p:cNvPr id="7" name="Text 4"/>
          <p:cNvSpPr/>
          <p:nvPr/>
        </p:nvSpPr>
        <p:spPr>
          <a:xfrm>
            <a:off x="727234" y="3621405"/>
            <a:ext cx="2224921" cy="649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6"/>
              </a:lnSpc>
              <a:buNone/>
            </a:pPr>
            <a:r>
              <a:rPr lang="en-US" sz="2045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Euristica di Clarke e Wright</a:t>
            </a:r>
            <a:endParaRPr lang="en-US" sz="2045" dirty="0"/>
          </a:p>
        </p:txBody>
      </p:sp>
      <p:sp>
        <p:nvSpPr>
          <p:cNvPr id="8" name="Text 5"/>
          <p:cNvSpPr/>
          <p:nvPr/>
        </p:nvSpPr>
        <p:spPr>
          <a:xfrm>
            <a:off x="727234" y="4478298"/>
            <a:ext cx="2224921" cy="26593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8"/>
              </a:lnSpc>
              <a:buNone/>
            </a:pPr>
            <a:r>
              <a:rPr lang="en-US" sz="163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L'euristica di Clarke e Wright ha un tempo di esecuzione generalmente basso, rendendola un'opzione adatta per problemi di piccole dimensioni.</a:t>
            </a:r>
            <a:endParaRPr lang="en-US" sz="1636" dirty="0"/>
          </a:p>
        </p:txBody>
      </p:sp>
      <p:sp>
        <p:nvSpPr>
          <p:cNvPr id="9" name="Text 6"/>
          <p:cNvSpPr/>
          <p:nvPr/>
        </p:nvSpPr>
        <p:spPr>
          <a:xfrm>
            <a:off x="3466743" y="3621405"/>
            <a:ext cx="2224921" cy="324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6"/>
              </a:lnSpc>
              <a:buNone/>
            </a:pPr>
            <a:r>
              <a:rPr lang="en-US" sz="2045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Euristica di Sweep</a:t>
            </a:r>
            <a:endParaRPr lang="en-US" sz="2045" dirty="0"/>
          </a:p>
        </p:txBody>
      </p:sp>
      <p:sp>
        <p:nvSpPr>
          <p:cNvPr id="10" name="Text 7"/>
          <p:cNvSpPr/>
          <p:nvPr/>
        </p:nvSpPr>
        <p:spPr>
          <a:xfrm>
            <a:off x="3466743" y="4153733"/>
            <a:ext cx="2224921" cy="26593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8"/>
              </a:lnSpc>
              <a:buNone/>
            </a:pPr>
            <a:r>
              <a:rPr lang="en-US" sz="163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L'euristica di Sweep ha un tempo di esecuzione generalmente più elevato rispetto all'euristica di Clarke e Wright, ma offre soluzioni migliori.</a:t>
            </a:r>
            <a:endParaRPr lang="en-US" sz="1636" dirty="0"/>
          </a:p>
        </p:txBody>
      </p:sp>
      <p:sp>
        <p:nvSpPr>
          <p:cNvPr id="11" name="Text 8"/>
          <p:cNvSpPr/>
          <p:nvPr/>
        </p:nvSpPr>
        <p:spPr>
          <a:xfrm>
            <a:off x="6206252" y="3621405"/>
            <a:ext cx="2224921" cy="649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6"/>
              </a:lnSpc>
              <a:buNone/>
            </a:pPr>
            <a:r>
              <a:rPr lang="en-US" sz="2045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Algoritmo Randomico</a:t>
            </a:r>
            <a:endParaRPr lang="en-US" sz="2045" dirty="0"/>
          </a:p>
        </p:txBody>
      </p:sp>
      <p:sp>
        <p:nvSpPr>
          <p:cNvPr id="12" name="Text 9"/>
          <p:cNvSpPr/>
          <p:nvPr/>
        </p:nvSpPr>
        <p:spPr>
          <a:xfrm>
            <a:off x="6206252" y="4478298"/>
            <a:ext cx="2224921" cy="26593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8"/>
              </a:lnSpc>
              <a:buNone/>
            </a:pPr>
            <a:r>
              <a:rPr lang="en-US" sz="163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L'algoritmo randomico ha un tempo di esecuzione variabile, a volte più rapido, a volte più lento, a seconda della complessità dell'istanza.</a:t>
            </a:r>
            <a:endParaRPr lang="en-US" sz="163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866</Words>
  <Application>Microsoft Office PowerPoint</Application>
  <PresentationFormat>Personalizzato</PresentationFormat>
  <Paragraphs>90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Kanit</vt:lpstr>
      <vt:lpstr>Martel Sans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alessia cinelli</cp:lastModifiedBy>
  <cp:revision>3</cp:revision>
  <dcterms:created xsi:type="dcterms:W3CDTF">2024-07-15T15:33:47Z</dcterms:created>
  <dcterms:modified xsi:type="dcterms:W3CDTF">2024-07-15T15:55:23Z</dcterms:modified>
</cp:coreProperties>
</file>